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322" r:id="rId4"/>
    <p:sldId id="282" r:id="rId5"/>
    <p:sldId id="323" r:id="rId6"/>
    <p:sldId id="309" r:id="rId7"/>
    <p:sldId id="320" r:id="rId8"/>
    <p:sldId id="324" r:id="rId9"/>
    <p:sldId id="325" r:id="rId10"/>
    <p:sldId id="326" r:id="rId11"/>
    <p:sldId id="328" r:id="rId12"/>
    <p:sldId id="329" r:id="rId13"/>
    <p:sldId id="333" r:id="rId14"/>
    <p:sldId id="331" r:id="rId15"/>
    <p:sldId id="334" r:id="rId16"/>
    <p:sldId id="332" r:id="rId17"/>
    <p:sldId id="33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44" autoAdjust="0"/>
  </p:normalViewPr>
  <p:slideViewPr>
    <p:cSldViewPr snapToGrid="0">
      <p:cViewPr varScale="1">
        <p:scale>
          <a:sx n="83" d="100"/>
          <a:sy n="83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0622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7777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947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err="1" smtClean="0">
                <a:solidFill>
                  <a:srgbClr val="FFFFFF"/>
                </a:solidFill>
                <a:latin typeface="+mj-lt"/>
                <a:ea typeface="思源黑体 CN Normal"/>
              </a:rPr>
              <a:t>Thuc</a:t>
            </a:r>
            <a:endParaRPr lang="en-US" sz="2000" b="0" strike="noStrike" spc="-1" dirty="0" smtClean="0">
              <a:solidFill>
                <a:srgbClr val="FFFFFF"/>
              </a:solidFill>
              <a:latin typeface="+mj-lt"/>
              <a:ea typeface="思源黑体 CN Normal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</a:t>
            </a:r>
            <a:r>
              <a:rPr lang="en-US" altLang="zh-TW" sz="2000" dirty="0">
                <a:solidFill>
                  <a:schemeClr val="bg1"/>
                </a:solidFill>
              </a:rPr>
              <a:t>03/01/2023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4" name="文本框 6"/>
          <p:cNvSpPr/>
          <p:nvPr/>
        </p:nvSpPr>
        <p:spPr>
          <a:xfrm>
            <a:off x="474453" y="2025399"/>
            <a:ext cx="844519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UHD(4K) Channel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</a:t>
            </a: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768" y="390144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9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Thuc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Toney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634690"/>
              </p:ext>
            </p:extLst>
          </p:nvPr>
        </p:nvGraphicFramePr>
        <p:xfrm>
          <a:off x="531797" y="10623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2022/12/28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out 1/1600pcs has UHD(4K) Channel noise.</a:t>
                      </a: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1/1600 = 625 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DC: 2221. LC: PRK086.00, Vendor: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UHD(4K) Channel noise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1/1600 = 625 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429698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UHD(4K) Channel noise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2149688001202201458214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38D57ADDEC53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625 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8" name="標題 1"/>
          <p:cNvSpPr/>
          <p:nvPr/>
        </p:nvSpPr>
        <p:spPr>
          <a:xfrm>
            <a:off x="999086" y="408701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/>
          <p:nvPr/>
        </p:nvSpPr>
        <p:spPr>
          <a:xfrm>
            <a:off x="999087" y="40870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44307" y="1190648"/>
            <a:ext cx="5792348" cy="4119655"/>
            <a:chOff x="244307" y="1093667"/>
            <a:chExt cx="5792348" cy="41196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307" y="1093667"/>
              <a:ext cx="5792348" cy="36168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44308" y="4843990"/>
              <a:ext cx="579234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Multi view channel screen </a:t>
              </a:r>
              <a:r>
                <a:rPr lang="en-US" dirty="0" smtClean="0"/>
                <a:t>broken </a:t>
              </a:r>
              <a:r>
                <a:rPr lang="en-US" dirty="0"/>
                <a:t>or noise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4052" y="1190646"/>
            <a:ext cx="5792348" cy="4119657"/>
            <a:chOff x="6174052" y="1093665"/>
            <a:chExt cx="5792348" cy="41196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4052" y="1093665"/>
              <a:ext cx="5792348" cy="361688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174052" y="4843990"/>
              <a:ext cx="579234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UHD channel broken or noise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4307" y="5810235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UHD channel and multi view channel have unusual color and noise. 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854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"/>
          <p:cNvSpPr/>
          <p:nvPr/>
        </p:nvSpPr>
        <p:spPr>
          <a:xfrm>
            <a:off x="999087" y="408701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2189" y="1103435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55069" y="1492808"/>
            <a:ext cx="5141627" cy="1771563"/>
            <a:chOff x="555069" y="1492808"/>
            <a:chExt cx="5141627" cy="177156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069" y="1492808"/>
              <a:ext cx="5141627" cy="13239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2309453" y="2895039"/>
              <a:ext cx="163285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Dot level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12173" y="1492808"/>
            <a:ext cx="5141627" cy="1771563"/>
            <a:chOff x="6212173" y="1492808"/>
            <a:chExt cx="5141627" cy="1771563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2173" y="1492808"/>
              <a:ext cx="5141627" cy="13239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7966557" y="2895039"/>
              <a:ext cx="163285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 level</a:t>
              </a:r>
              <a:endParaRPr lang="en-US" dirty="0"/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98372"/>
              </p:ext>
            </p:extLst>
          </p:nvPr>
        </p:nvGraphicFramePr>
        <p:xfrm>
          <a:off x="731981" y="3736295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980982" y="3739287"/>
            <a:ext cx="4372818" cy="2157930"/>
            <a:chOff x="3435926" y="1492811"/>
            <a:chExt cx="7625775" cy="3504491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435926" y="1492811"/>
              <a:ext cx="7625775" cy="3504491"/>
              <a:chOff x="5263285" y="3848051"/>
              <a:chExt cx="4296376" cy="1345510"/>
            </a:xfrm>
            <a:grpFill/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63286" y="3848051"/>
                <a:ext cx="4296375" cy="1028844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5263285" y="4908903"/>
                <a:ext cx="4296375" cy="28465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dirty="0" smtClean="0"/>
                  <a:t>HDMI video noise test Pass at FT station</a:t>
                </a:r>
                <a:endParaRPr lang="en-US" dirty="0"/>
              </a:p>
            </p:txBody>
          </p:sp>
        </p:grpSp>
        <p:sp>
          <p:nvSpPr>
            <p:cNvPr id="6" name="Rounded Rectangle 5"/>
            <p:cNvSpPr/>
            <p:nvPr/>
          </p:nvSpPr>
          <p:spPr>
            <a:xfrm>
              <a:off x="3449782" y="2816724"/>
              <a:ext cx="5583382" cy="447647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887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140" y="932470"/>
            <a:ext cx="11286836" cy="5083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OBA station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, the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fail symptom same as customer feedback.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function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5767441"/>
            <a:ext cx="12067309" cy="5084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Retest 4K video function on YouTube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 Occur blue streaks, noise and splashes on the screen.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584660" y="1604620"/>
            <a:ext cx="6462357" cy="4035071"/>
            <a:chOff x="2390697" y="1483989"/>
            <a:chExt cx="6462357" cy="40350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0697" y="1483989"/>
              <a:ext cx="6462357" cy="35246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66948" y="5149728"/>
              <a:ext cx="61098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Error image when retest 4K video at OBA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31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18285" y="828768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Retest NG sample at FT, FT1 station using old test program on 03.01, the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6511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FATP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0275" y="4990127"/>
            <a:ext cx="112868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Retest NG sample at FT1 station by old test program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Pass normally.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cs typeface="Arial" panose="020B0604020202020204" pitchFamily="34" charset="0"/>
              </a:rPr>
              <a:t>- Retest </a:t>
            </a:r>
            <a:r>
              <a:rPr lang="en-US" sz="1600" dirty="0">
                <a:cs typeface="Arial" panose="020B0604020202020204" pitchFamily="34" charset="0"/>
              </a:rPr>
              <a:t>NG sample at FT1 station by </a:t>
            </a:r>
            <a:r>
              <a:rPr lang="en-US" sz="1600" dirty="0" smtClean="0">
                <a:cs typeface="Arial" panose="020B0604020202020204" pitchFamily="34" charset="0"/>
              </a:rPr>
              <a:t>new </a:t>
            </a:r>
            <a:r>
              <a:rPr lang="en-US" sz="1600" dirty="0">
                <a:cs typeface="Arial" panose="020B0604020202020204" pitchFamily="34" charset="0"/>
              </a:rPr>
              <a:t>test program </a:t>
            </a:r>
            <a:r>
              <a:rPr lang="en-US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 Check video HDMI HEVC video fail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New test </a:t>
            </a: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program(03092023) </a:t>
            </a:r>
            <a:r>
              <a:rPr lang="en-US" sz="1600" b="1" dirty="0" smtClean="0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at FT1 station can cover this issue </a:t>
            </a:r>
            <a:endParaRPr lang="en-US" sz="1600" b="1" dirty="0" smtClean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588110"/>
              </p:ext>
            </p:extLst>
          </p:nvPr>
        </p:nvGraphicFramePr>
        <p:xfrm>
          <a:off x="603464" y="1395475"/>
          <a:ext cx="9865383" cy="17209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708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3665608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4249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No.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Station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Log test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6480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6480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529523"/>
              </p:ext>
            </p:extLst>
          </p:nvPr>
        </p:nvGraphicFramePr>
        <p:xfrm>
          <a:off x="6251872" y="18765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1872" y="18765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723727"/>
              </p:ext>
            </p:extLst>
          </p:nvPr>
        </p:nvGraphicFramePr>
        <p:xfrm>
          <a:off x="6241489" y="257098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" name="Document" showAsIcon="1" r:id="rId5" imgW="914400" imgH="771480" progId="Word.Document.12">
                  <p:embed/>
                </p:oleObj>
              </mc:Choice>
              <mc:Fallback>
                <p:oleObj name="Document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1489" y="257098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0275" y="3087493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Retest NG sample at FT1 station after updating new test program on 03.09, the result as below: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966694"/>
              </p:ext>
            </p:extLst>
          </p:nvPr>
        </p:nvGraphicFramePr>
        <p:xfrm>
          <a:off x="603464" y="3794723"/>
          <a:ext cx="9865383" cy="10729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708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3665608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42492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No.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Station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Log test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6480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Fail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763005"/>
              </p:ext>
            </p:extLst>
          </p:nvPr>
        </p:nvGraphicFramePr>
        <p:xfrm>
          <a:off x="6241489" y="424493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41489" y="424493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7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93181" y="871907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Check Visual inspection and take X-ray NG sample,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Visual Inspection and Take X-ray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63887"/>
              </p:ext>
            </p:extLst>
          </p:nvPr>
        </p:nvGraphicFramePr>
        <p:xfrm>
          <a:off x="949830" y="1763253"/>
          <a:ext cx="10271848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Top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Bot</a:t>
                      </a:r>
                      <a:r>
                        <a:rPr lang="en-US" sz="1600" baseline="0" dirty="0" smtClean="0"/>
                        <a:t>tom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490" y="2204469"/>
            <a:ext cx="1451525" cy="1028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748" y="2204469"/>
            <a:ext cx="1448125" cy="1028667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790671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SoC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eMMC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HDMI Connector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Filter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061" y="4152893"/>
            <a:ext cx="953485" cy="947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133" y="4147114"/>
            <a:ext cx="953485" cy="953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308" y="4147114"/>
            <a:ext cx="1149875" cy="9534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4873" y="4147650"/>
            <a:ext cx="1149875" cy="952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846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89425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5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Retest 4K video function after baking PCBA (45</a:t>
            </a:r>
            <a:r>
              <a:rPr lang="en-US" sz="1600" b="1" baseline="300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0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in 12hrs)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84071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after Baking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745760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Retest NG sample at OBA after bake PCBA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Fail symptom like the original symptom 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89027" y="1503096"/>
            <a:ext cx="6173061" cy="4173158"/>
            <a:chOff x="2889027" y="1503096"/>
            <a:chExt cx="6173061" cy="41731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9027" y="1503096"/>
              <a:ext cx="6173061" cy="373432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889027" y="5306922"/>
              <a:ext cx="6173061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Occur </a:t>
              </a:r>
              <a:r>
                <a:rPr lang="en-US" dirty="0" smtClean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noise </a:t>
              </a:r>
              <a:r>
                <a:rPr lang="en-US" dirty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40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6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Measure impedance /VF on board HDMI connector of NG sample and compare with OK sample, result as table below: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Impedance/VF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671720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0.97M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41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788350"/>
            <a:ext cx="112868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7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Change component of HDMI block: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 then retest 4K video function 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Fail (Occur noise and splashes on the screen)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Change new SoC and retest 4K video function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Pass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(no noise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and splashes on the screen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Component of HDMI Block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After change new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then retest 4K video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function  Result: Pass (no noise and splashes on the screen)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58792" y="2434328"/>
            <a:ext cx="5233530" cy="3587475"/>
            <a:chOff x="3202600" y="2301155"/>
            <a:chExt cx="5233530" cy="35874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2600" y="2301155"/>
              <a:ext cx="5233530" cy="31418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02600" y="5519298"/>
              <a:ext cx="523353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 noise </a:t>
              </a:r>
              <a:r>
                <a:rPr lang="en-US" dirty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008A3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3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830931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8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Do thermal shock experiment NG board + OK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Condition: Power off, non-operation; Ta = -20</a:t>
            </a:r>
            <a:r>
              <a:rPr lang="en-US" sz="1600" baseline="30000" dirty="0" smtClean="0">
                <a:latin typeface="+mj-lt"/>
                <a:cs typeface="Arial" panose="020B0604020202020204" pitchFamily="34" charset="0"/>
              </a:rPr>
              <a:t>o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 (30min) ~ 70</a:t>
            </a:r>
            <a:r>
              <a:rPr lang="en-US" sz="1600" baseline="30000" dirty="0">
                <a:cs typeface="Arial" panose="020B0604020202020204" pitchFamily="34" charset="0"/>
              </a:rPr>
              <a:t>o</a:t>
            </a:r>
            <a:r>
              <a:rPr lang="en-US" sz="1600" dirty="0">
                <a:cs typeface="Arial" panose="020B0604020202020204" pitchFamily="34" charset="0"/>
              </a:rPr>
              <a:t>C (30min</a:t>
            </a:r>
            <a:r>
              <a:rPr lang="en-US" sz="1600" dirty="0" smtClean="0">
                <a:cs typeface="Arial" panose="020B0604020202020204" pitchFamily="34" charset="0"/>
              </a:rPr>
              <a:t>); 15 cycles; Transfer time: 5min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After do thermal shock experiment, retest 4K video function at OBA station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Pass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933948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Shock Experiment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39" y="60090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Retest 4K video function at OBA after do thermal shock experiment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Pass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358792" y="2120160"/>
            <a:ext cx="5233530" cy="3587475"/>
            <a:chOff x="3202600" y="2301155"/>
            <a:chExt cx="5233530" cy="358747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2600" y="2301155"/>
              <a:ext cx="5233530" cy="314182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02600" y="5519298"/>
              <a:ext cx="523353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 noise </a:t>
              </a:r>
              <a:r>
                <a:rPr lang="en-US" dirty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008A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7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9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measurement NG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24691"/>
              </p:ext>
            </p:extLst>
          </p:nvPr>
        </p:nvGraphicFramePr>
        <p:xfrm>
          <a:off x="1126412" y="144580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U1 HDMI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U1_PIN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9.09M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8.71M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8.63M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2.536M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30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10. 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39" y="60090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As analyzed above this issue follow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( P/N: 002.2753.005 ) component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682970"/>
              </p:ext>
            </p:extLst>
          </p:nvPr>
        </p:nvGraphicFramePr>
        <p:xfrm>
          <a:off x="1727297" y="1732425"/>
          <a:ext cx="8496519" cy="3643198"/>
        </p:xfrm>
        <a:graphic>
          <a:graphicData uri="http://schemas.openxmlformats.org/drawingml/2006/table">
            <a:tbl>
              <a:tblPr/>
              <a:tblGrid>
                <a:gridCol w="255143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150596157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785608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069472678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Watch 4K video function on </a:t>
                      </a:r>
                      <a:r>
                        <a:rPr lang="en-US" sz="16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youtube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67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880552" y="1206462"/>
            <a:ext cx="11050943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Root </a:t>
            </a:r>
            <a:r>
              <a:rPr lang="en-US" sz="28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28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ause Summary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cs typeface="Arial" panose="020B0604020202020204" pitchFamily="34" charset="0"/>
              </a:rPr>
              <a:t>UHD(4K) Channel </a:t>
            </a:r>
            <a:r>
              <a:rPr lang="en-US" sz="2800" dirty="0" smtClean="0">
                <a:cs typeface="Arial" panose="020B0604020202020204" pitchFamily="34" charset="0"/>
              </a:rPr>
              <a:t>noise caused by U1-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 </a:t>
            </a:r>
            <a:r>
              <a:rPr lang="en-US" sz="2800" dirty="0" smtClean="0">
                <a:cs typeface="Arial" panose="020B0604020202020204" pitchFamily="34" charset="0"/>
              </a:rPr>
              <a:t>material issue.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Arial" panose="020B0604020202020204" pitchFamily="34" charset="0"/>
              </a:rPr>
              <a:t>P/N</a:t>
            </a:r>
            <a:r>
              <a:rPr lang="en-US" sz="2800" dirty="0">
                <a:cs typeface="Arial" panose="020B0604020202020204" pitchFamily="34" charset="0"/>
              </a:rPr>
              <a:t>: </a:t>
            </a:r>
            <a:r>
              <a:rPr lang="en-US" sz="2800" dirty="0" smtClean="0">
                <a:cs typeface="Arial" panose="020B0604020202020204" pitchFamily="34" charset="0"/>
              </a:rPr>
              <a:t>002.02753.005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Arial" panose="020B0604020202020204" pitchFamily="34" charset="0"/>
              </a:rPr>
              <a:t>Vendor: AMLOGIC</a:t>
            </a:r>
            <a:endParaRPr lang="en-US" sz="2800" dirty="0" smtClean="0">
              <a:cs typeface="Arial" panose="020B0604020202020204" pitchFamily="34" charset="0"/>
            </a:endParaRP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cs typeface="Arial" panose="020B0604020202020204" pitchFamily="34" charset="0"/>
              </a:rPr>
              <a:t>D/C</a:t>
            </a:r>
            <a:r>
              <a:rPr lang="en-US" sz="2800" dirty="0">
                <a:cs typeface="Arial" panose="020B0604020202020204" pitchFamily="34" charset="0"/>
              </a:rPr>
              <a:t>: </a:t>
            </a:r>
            <a:r>
              <a:rPr lang="en-US" sz="2800" dirty="0" smtClean="0">
                <a:cs typeface="Arial" panose="020B0604020202020204" pitchFamily="34" charset="0"/>
              </a:rPr>
              <a:t>2221,        L/C: PRK086.00</a:t>
            </a:r>
            <a:endParaRPr lang="en-US" sz="2800" b="1" i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45773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98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標題 1"/>
          <p:cNvSpPr/>
          <p:nvPr/>
        </p:nvSpPr>
        <p:spPr>
          <a:xfrm>
            <a:off x="949828" y="39510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Corrective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1818" y="1121664"/>
            <a:ext cx="11212946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term: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Increase OBA checking rate from AQL ~ 0.65 to AQL ~ 0.4 , Owner : Ken , due date : 03/04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Co-work with RD team , how to use SW to cover this issue at FATP , Owner : RD Sean , status: Done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Verify new test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by used golden sample video (03092023) which can 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 this issue on FATP . Owner TE. Mark , status: Done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term: 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Send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dirty="0" err="1">
                <a:cs typeface="Arial" panose="020B0604020202020204" pitchFamily="34" charset="0"/>
              </a:rPr>
              <a:t>SoC</a:t>
            </a:r>
            <a:r>
              <a:rPr lang="en-US" dirty="0"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to vendor AMLOGIC for FA.    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Owner. SQE. Naomi 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date: Q2/2023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14914</TotalTime>
  <Words>1449</Words>
  <Application>Microsoft Office PowerPoint</Application>
  <PresentationFormat>Widescreen</PresentationFormat>
  <Paragraphs>448</Paragraphs>
  <Slides>16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DejaVu Sans</vt:lpstr>
      <vt:lpstr>Microsoft YaHei</vt:lpstr>
      <vt:lpstr>SimSun</vt:lpstr>
      <vt:lpstr>Microsoft JhengHei</vt:lpstr>
      <vt:lpstr>思源黑体 CN Normal</vt:lpstr>
      <vt:lpstr>思源黑体 CN Regular</vt:lpstr>
      <vt:lpstr>標楷體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阮文孝</cp:lastModifiedBy>
  <cp:revision>1078</cp:revision>
  <dcterms:created xsi:type="dcterms:W3CDTF">2022-05-19T09:53:32Z</dcterms:created>
  <dcterms:modified xsi:type="dcterms:W3CDTF">2023-03-09T10:09:26Z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